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316" r:id="rId3"/>
    <p:sldId id="288" r:id="rId4"/>
    <p:sldId id="307" r:id="rId5"/>
    <p:sldId id="305" r:id="rId6"/>
    <p:sldId id="306" r:id="rId7"/>
    <p:sldId id="293" r:id="rId8"/>
    <p:sldId id="291" r:id="rId9"/>
    <p:sldId id="292" r:id="rId10"/>
    <p:sldId id="294" r:id="rId11"/>
    <p:sldId id="295" r:id="rId12"/>
    <p:sldId id="296" r:id="rId13"/>
    <p:sldId id="297" r:id="rId14"/>
    <p:sldId id="317" r:id="rId15"/>
    <p:sldId id="308" r:id="rId16"/>
    <p:sldId id="309" r:id="rId17"/>
    <p:sldId id="261" r:id="rId18"/>
    <p:sldId id="298" r:id="rId19"/>
    <p:sldId id="299" r:id="rId20"/>
    <p:sldId id="320" r:id="rId21"/>
    <p:sldId id="310" r:id="rId22"/>
    <p:sldId id="318" r:id="rId23"/>
    <p:sldId id="322" r:id="rId24"/>
    <p:sldId id="311" r:id="rId25"/>
    <p:sldId id="258" r:id="rId26"/>
    <p:sldId id="312" r:id="rId27"/>
    <p:sldId id="303" r:id="rId28"/>
    <p:sldId id="304" r:id="rId29"/>
    <p:sldId id="321" r:id="rId30"/>
    <p:sldId id="314" r:id="rId31"/>
    <p:sldId id="319" r:id="rId32"/>
    <p:sldId id="263" r:id="rId33"/>
    <p:sldId id="284" r:id="rId34"/>
    <p:sldId id="289" r:id="rId35"/>
    <p:sldId id="315" r:id="rId36"/>
    <p:sldId id="259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79878" autoAdjust="0"/>
  </p:normalViewPr>
  <p:slideViewPr>
    <p:cSldViewPr snapToGrid="0">
      <p:cViewPr varScale="1">
        <p:scale>
          <a:sx n="89" d="100"/>
          <a:sy n="8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2AFA4-D134-491E-873D-3951D08A3007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95EEE-1E8D-42F6-8841-21FC79A1F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ucidaSans"/>
              </a:rPr>
              <a:t>Each address has about a 1-in-480 chance of being selected in a month, and no address should be selected more than once every 5 years.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ucidaSans"/>
              </a:rPr>
              <a:t>The Census Bureau mails questionnaires to approximately 295,000 addresses a month across the United States.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ucidaSans"/>
              </a:rPr>
              <a:t>his is a small number of households considering there are more than 140 million eligible addresses in the United States,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</a:t>
            </a:r>
            <a:r>
              <a:rPr lang="en-US" sz="1800" dirty="0">
                <a:effectLst/>
                <a:latin typeface="Gotham"/>
              </a:rPr>
              <a:t>he ACS has an annual sample size of about 3.5 million addresses, with survey information collected nearly every day of the year. Data are pooled across a </a:t>
            </a:r>
            <a:r>
              <a:rPr lang="en-US" sz="1800" dirty="0" err="1">
                <a:effectLst/>
                <a:latin typeface="Gotham"/>
              </a:rPr>
              <a:t>calen</a:t>
            </a:r>
            <a:r>
              <a:rPr lang="en-US" sz="1800" dirty="0">
                <a:effectLst/>
                <a:latin typeface="Gotham"/>
              </a:rPr>
              <a:t>- </a:t>
            </a:r>
            <a:r>
              <a:rPr lang="en-US" sz="1800" dirty="0" err="1">
                <a:effectLst/>
                <a:latin typeface="Gotham"/>
              </a:rPr>
              <a:t>dar</a:t>
            </a:r>
            <a:r>
              <a:rPr lang="en-US" sz="1800" dirty="0">
                <a:effectLst/>
                <a:latin typeface="Gotham"/>
              </a:rPr>
              <a:t> year to produce estimates for that year. As a result, ACS estimates reflect data that have been collected over a period of time rather than for a single point in time as in the decennial census, which is conducted every 10 years and provides population counts as of April 1 of the census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Gotham"/>
              </a:rPr>
              <a:t>Starting with the 2014 ACS, the Census Bureau is also </a:t>
            </a:r>
            <a:r>
              <a:rPr lang="en-US" sz="1800" dirty="0" err="1">
                <a:effectLst/>
                <a:latin typeface="Gotham"/>
              </a:rPr>
              <a:t>produc</a:t>
            </a:r>
            <a:r>
              <a:rPr lang="en-US" sz="1800" dirty="0">
                <a:effectLst/>
                <a:latin typeface="Gotham"/>
              </a:rPr>
              <a:t>- </a:t>
            </a:r>
            <a:r>
              <a:rPr lang="en-US" sz="1800" dirty="0" err="1">
                <a:effectLst/>
                <a:latin typeface="Gotham"/>
              </a:rPr>
              <a:t>ing</a:t>
            </a:r>
            <a:r>
              <a:rPr lang="en-US" sz="1800" dirty="0">
                <a:effectLst/>
                <a:latin typeface="Gotham"/>
              </a:rPr>
              <a:t> “1-year Supplemental Estimates”—simplified </a:t>
            </a:r>
            <a:r>
              <a:rPr lang="en-US" sz="1800" dirty="0" err="1">
                <a:effectLst/>
                <a:latin typeface="Gotham"/>
              </a:rPr>
              <a:t>ver</a:t>
            </a:r>
            <a:r>
              <a:rPr lang="en-US" sz="1800" dirty="0">
                <a:effectLst/>
                <a:latin typeface="Gotham"/>
              </a:rPr>
              <a:t>- </a:t>
            </a:r>
            <a:r>
              <a:rPr lang="en-US" sz="1800" dirty="0" err="1">
                <a:effectLst/>
                <a:latin typeface="Gotham"/>
              </a:rPr>
              <a:t>sions</a:t>
            </a:r>
            <a:r>
              <a:rPr lang="en-US" sz="1800" dirty="0">
                <a:effectLst/>
                <a:latin typeface="Gotham"/>
              </a:rPr>
              <a:t> of popular ACS tables—for geographic areas with at least 20,000 people.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39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ucidaSans"/>
              </a:rPr>
              <a:t>Each address has about a 1-in-480 chance of being selected in a month, and no address should be selected more than once every 5 years.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ucidaSans"/>
              </a:rPr>
              <a:t>The Census Bureau mails questionnaires to approximately 295,000 addresses a month across the United States.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LucidaSans"/>
              </a:rPr>
              <a:t>his is a small number of households considering there are more than 140 million eligible addresses in the United States,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</a:t>
            </a:r>
            <a:r>
              <a:rPr lang="en-US" sz="1800" dirty="0">
                <a:effectLst/>
                <a:latin typeface="Gotham"/>
              </a:rPr>
              <a:t>he ACS has an annual sample size of about 3.5 million addresses, with survey information collected nearly every day of the year. Data are pooled across a </a:t>
            </a:r>
            <a:r>
              <a:rPr lang="en-US" sz="1800" dirty="0" err="1">
                <a:effectLst/>
                <a:latin typeface="Gotham"/>
              </a:rPr>
              <a:t>calen</a:t>
            </a:r>
            <a:r>
              <a:rPr lang="en-US" sz="1800" dirty="0">
                <a:effectLst/>
                <a:latin typeface="Gotham"/>
              </a:rPr>
              <a:t>- </a:t>
            </a:r>
            <a:r>
              <a:rPr lang="en-US" sz="1800" dirty="0" err="1">
                <a:effectLst/>
                <a:latin typeface="Gotham"/>
              </a:rPr>
              <a:t>dar</a:t>
            </a:r>
            <a:r>
              <a:rPr lang="en-US" sz="1800" dirty="0">
                <a:effectLst/>
                <a:latin typeface="Gotham"/>
              </a:rPr>
              <a:t> year to produce estimates for that year. As a result, ACS estimates reflect data that have been collected over a period of time rather than for a single point in time as in the decennial census, which is conducted every 10 years and provides population counts as of April 1 of the census year.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Gotham"/>
              </a:rPr>
              <a:t>Starting with the 2014 ACS, the Census Bureau is also </a:t>
            </a:r>
            <a:r>
              <a:rPr lang="en-US" sz="1800" dirty="0" err="1">
                <a:effectLst/>
                <a:latin typeface="Gotham"/>
              </a:rPr>
              <a:t>produc</a:t>
            </a:r>
            <a:r>
              <a:rPr lang="en-US" sz="1800" dirty="0">
                <a:effectLst/>
                <a:latin typeface="Gotham"/>
              </a:rPr>
              <a:t>- </a:t>
            </a:r>
            <a:r>
              <a:rPr lang="en-US" sz="1800" dirty="0" err="1">
                <a:effectLst/>
                <a:latin typeface="Gotham"/>
              </a:rPr>
              <a:t>ing</a:t>
            </a:r>
            <a:r>
              <a:rPr lang="en-US" sz="1800" dirty="0">
                <a:effectLst/>
                <a:latin typeface="Gotham"/>
              </a:rPr>
              <a:t> “1-year Supplemental Estimates”—simplified </a:t>
            </a:r>
            <a:r>
              <a:rPr lang="en-US" sz="1800" dirty="0" err="1">
                <a:effectLst/>
                <a:latin typeface="Gotham"/>
              </a:rPr>
              <a:t>ver</a:t>
            </a:r>
            <a:r>
              <a:rPr lang="en-US" sz="1800" dirty="0">
                <a:effectLst/>
                <a:latin typeface="Gotham"/>
              </a:rPr>
              <a:t>- </a:t>
            </a:r>
            <a:r>
              <a:rPr lang="en-US" sz="1800" dirty="0" err="1">
                <a:effectLst/>
                <a:latin typeface="Gotham"/>
              </a:rPr>
              <a:t>sions</a:t>
            </a:r>
            <a:r>
              <a:rPr lang="en-US" sz="1800" dirty="0">
                <a:effectLst/>
                <a:latin typeface="Gotham"/>
              </a:rPr>
              <a:t> of popular ACS tables—for geographic areas with at least 20,000 people.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5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Gotham"/>
              </a:rPr>
              <a:t>For example, questions about how people get to work, when they leave, and the length </a:t>
            </a:r>
            <a:endParaRPr lang="en-US" dirty="0"/>
          </a:p>
          <a:p>
            <a:r>
              <a:rPr lang="en-US" sz="1800" dirty="0">
                <a:effectLst/>
                <a:latin typeface="Gotham"/>
              </a:rPr>
              <a:t>of their commutes are used for planning improve- </a:t>
            </a:r>
            <a:r>
              <a:rPr lang="en-US" sz="1800" dirty="0" err="1">
                <a:effectLst/>
                <a:latin typeface="Gotham"/>
              </a:rPr>
              <a:t>ments</a:t>
            </a:r>
            <a:r>
              <a:rPr lang="en-US" sz="1800" dirty="0">
                <a:effectLst/>
                <a:latin typeface="Gotham"/>
              </a:rPr>
              <a:t> to roads, highways, rail lines, and bus routes, and for planning emergency response routes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5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94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"/>
              </a:rPr>
              <a:t>hierarchical, where, like in the raw data files, person-level records follow the households to which they belong or rectangular, where household information is attached to each person record.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2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63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CSS maters" type="title">
  <p:cSld name="CCSS mater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08675" y="5925446"/>
            <a:ext cx="1371600" cy="33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955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1ED2-9BAE-46CD-BE87-A2A8ACA2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CBDE-C82E-4771-8C9A-CF26A99D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F887-D00A-4818-86F1-FC7BAFF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BC8-71D9-4612-8398-F644C5DA9B1E}" type="datetimeFigureOut">
              <a:rPr lang="en-US" smtClean="0"/>
              <a:t>9/6/24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1BBF3-0003-48BB-B195-E5644F3E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CAF2-03B0-47FD-B284-35DF51F0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2D18-3E3A-4397-B40F-D2120DF5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16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00" y="305250"/>
            <a:ext cx="1067175" cy="97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84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48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10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55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2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07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0889_10_C_lr.jpg"/>
          <p:cNvPicPr preferRelativeResize="0"/>
          <p:nvPr/>
        </p:nvPicPr>
        <p:blipFill rotWithShape="1">
          <a:blip r:embed="rId2">
            <a:alphaModFix/>
          </a:blip>
          <a:srcRect l="3172" r="7962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4" descr="cu white lrg.psd"/>
          <p:cNvPicPr preferRelativeResize="0"/>
          <p:nvPr/>
        </p:nvPicPr>
        <p:blipFill rotWithShape="1">
          <a:blip r:embed="rId3">
            <a:alphaModFix/>
          </a:blip>
          <a:srcRect r="72185"/>
          <a:stretch/>
        </p:blipFill>
        <p:spPr>
          <a:xfrm>
            <a:off x="242711" y="402168"/>
            <a:ext cx="1732846" cy="1267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38151" y="3200422"/>
            <a:ext cx="551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44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-6"/>
            <a:ext cx="12191999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5405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sa.ipums.org/usa-action/variables/STREET" TargetMode="External"/><Relationship Id="rId7" Type="http://schemas.openxmlformats.org/officeDocument/2006/relationships/hyperlink" Target="https://usa.ipums.org/usa-action/variables/OCCSOC" TargetMode="External"/><Relationship Id="rId2" Type="http://schemas.openxmlformats.org/officeDocument/2006/relationships/hyperlink" Target="https://usa.ipums.org/usa-action/variables/RECTYP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sa.ipums.org/usa-action/variables/INDNAICS" TargetMode="External"/><Relationship Id="rId5" Type="http://schemas.openxmlformats.org/officeDocument/2006/relationships/hyperlink" Target="https://usa.ipums.org/usa-action/variables/NAMEFRST" TargetMode="External"/><Relationship Id="rId4" Type="http://schemas.openxmlformats.org/officeDocument/2006/relationships/hyperlink" Target="https://usa.ipums.org/usa-action/variables/NAMELAS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hyperlink" Target="https://socialsciences.cornell.edu/research-support/request-data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hyperlink" Target="https://archive.ciser.cornell.edu/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sa.ipums.org/usa/" TargetMode="External"/><Relationship Id="rId2" Type="http://schemas.openxmlformats.org/officeDocument/2006/relationships/hyperlink" Target="https://www.census.gov/content/dam/Census/library/publications/2020/acs/acs_general_handbook_2020_ch09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ensus.gov/data/what-is-data-census-gov/guidance-for-data-users/how-to-materials-for-using-data-census-gov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.gov/data/what-is-data-census-gov/guidance-for-data-users/how-to-materials-for-using-data-census-gov.html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8000"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750939" y="3141335"/>
            <a:ext cx="4899902" cy="57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4860"/>
            </a:pPr>
            <a:r>
              <a:rPr lang="en-US" sz="2000" dirty="0"/>
              <a:t>Data extraction through Online Platforms</a:t>
            </a:r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C5959-B7ED-95B6-890D-23F962C9D7BF}"/>
              </a:ext>
            </a:extLst>
          </p:cNvPr>
          <p:cNvSpPr txBox="1"/>
          <p:nvPr/>
        </p:nvSpPr>
        <p:spPr>
          <a:xfrm>
            <a:off x="3460430" y="2157039"/>
            <a:ext cx="5550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American Community Survey </a:t>
            </a:r>
          </a:p>
          <a:p>
            <a:pPr algn="ctr"/>
            <a:r>
              <a:rPr lang="en-US" sz="3000" b="1" dirty="0"/>
              <a:t>(ACS) </a:t>
            </a:r>
            <a:br>
              <a:rPr lang="en-US" sz="3000" b="1" dirty="0"/>
            </a:br>
            <a:endParaRPr lang="en-U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3A61F-515A-ED59-19A6-2F9C16D5E694}"/>
              </a:ext>
            </a:extLst>
          </p:cNvPr>
          <p:cNvSpPr txBox="1"/>
          <p:nvPr/>
        </p:nvSpPr>
        <p:spPr>
          <a:xfrm>
            <a:off x="4941870" y="4411024"/>
            <a:ext cx="3708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IPUMS</a:t>
            </a:r>
          </a:p>
          <a:p>
            <a:r>
              <a:rPr lang="en-US" sz="3000" dirty="0"/>
              <a:t>data.census.gov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39445-688B-1FF6-E11E-BA79DA0A0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9"/>
          <a:stretch/>
        </p:blipFill>
        <p:spPr>
          <a:xfrm>
            <a:off x="4130564" y="304796"/>
            <a:ext cx="28429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9356E2-4F15-5EA6-C34F-8F41703BC46A}"/>
              </a:ext>
            </a:extLst>
          </p:cNvPr>
          <p:cNvSpPr txBox="1"/>
          <p:nvPr/>
        </p:nvSpPr>
        <p:spPr>
          <a:xfrm>
            <a:off x="94593" y="5644830"/>
            <a:ext cx="4020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(2017). 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</a:rPr>
              <a:t>American Community Survey Information Guide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Retrieved from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[https://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/content/dam/Census/programs-surveys/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/about/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ACS_Information_Guide.pdf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4326A-B3D1-702E-4864-75354D39F528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535FE64-3965-8A61-C0A5-6182623E689C}"/>
              </a:ext>
            </a:extLst>
          </p:cNvPr>
          <p:cNvSpPr/>
          <p:nvPr/>
        </p:nvSpPr>
        <p:spPr>
          <a:xfrm rot="10800000">
            <a:off x="6973529" y="1991795"/>
            <a:ext cx="2103120" cy="4229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F01BF7F-AB96-D48D-D2DC-56481CAF0F4E}"/>
              </a:ext>
            </a:extLst>
          </p:cNvPr>
          <p:cNvSpPr/>
          <p:nvPr/>
        </p:nvSpPr>
        <p:spPr>
          <a:xfrm rot="10800000">
            <a:off x="6989210" y="2470367"/>
            <a:ext cx="2103120" cy="4229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E499B8-EBBE-F95F-4C1C-FF931089D70A}"/>
              </a:ext>
            </a:extLst>
          </p:cNvPr>
          <p:cNvSpPr/>
          <p:nvPr/>
        </p:nvSpPr>
        <p:spPr>
          <a:xfrm rot="10800000">
            <a:off x="6989210" y="3006090"/>
            <a:ext cx="2103120" cy="4229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AB8460-9ACE-312B-888B-735BF7A436E5}"/>
              </a:ext>
            </a:extLst>
          </p:cNvPr>
          <p:cNvSpPr/>
          <p:nvPr/>
        </p:nvSpPr>
        <p:spPr>
          <a:xfrm rot="10800000">
            <a:off x="6989210" y="3541814"/>
            <a:ext cx="2103120" cy="4229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1F45AA6-50B4-4C4B-6D43-E79B0ADBABBE}"/>
              </a:ext>
            </a:extLst>
          </p:cNvPr>
          <p:cNvSpPr/>
          <p:nvPr/>
        </p:nvSpPr>
        <p:spPr>
          <a:xfrm rot="10800000">
            <a:off x="6989210" y="4077538"/>
            <a:ext cx="2103120" cy="42291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C849C38-4425-6912-7A1E-3448FE7F8B93}"/>
              </a:ext>
            </a:extLst>
          </p:cNvPr>
          <p:cNvSpPr/>
          <p:nvPr/>
        </p:nvSpPr>
        <p:spPr>
          <a:xfrm rot="10800000">
            <a:off x="6989210" y="4577295"/>
            <a:ext cx="2103120" cy="4229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3D33E3A-A5E2-BB56-91BF-CCE97012F4F2}"/>
              </a:ext>
            </a:extLst>
          </p:cNvPr>
          <p:cNvSpPr/>
          <p:nvPr/>
        </p:nvSpPr>
        <p:spPr>
          <a:xfrm rot="10800000">
            <a:off x="6989210" y="5987373"/>
            <a:ext cx="2103120" cy="4229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22B29F-23DC-03F0-BC67-C679777F4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8" y="943523"/>
            <a:ext cx="6692900" cy="511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E2498-3F82-D887-FC09-6FF36AE95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58" y="587704"/>
            <a:ext cx="2844800" cy="223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F3FC7-DA7C-DE16-7BBF-544D6D36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58" y="3487684"/>
            <a:ext cx="2895600" cy="281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47FBF4-DEE7-2F71-1914-0C189CD9ACD2}"/>
              </a:ext>
            </a:extLst>
          </p:cNvPr>
          <p:cNvSpPr txBox="1"/>
          <p:nvPr/>
        </p:nvSpPr>
        <p:spPr>
          <a:xfrm>
            <a:off x="158496" y="6575939"/>
            <a:ext cx="1220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(2017). 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</a:rPr>
              <a:t>American Community Survey Information Guide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Retrieved from [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https://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/content/dam/Census/programs-surveys/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/about/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ACS_Information_Guide.pdf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91767-6770-8550-E242-9E621B2BA7E4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</p:spTree>
    <p:extLst>
      <p:ext uri="{BB962C8B-B14F-4D97-AF65-F5344CB8AC3E}">
        <p14:creationId xmlns:p14="http://schemas.microsoft.com/office/powerpoint/2010/main" val="180156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D589431-878A-A7C6-D0CB-D23D54F4F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06" y="422910"/>
            <a:ext cx="9705387" cy="6218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D17A9-4AD0-9C79-53D8-DA272E7E9767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</p:spTree>
    <p:extLst>
      <p:ext uri="{BB962C8B-B14F-4D97-AF65-F5344CB8AC3E}">
        <p14:creationId xmlns:p14="http://schemas.microsoft.com/office/powerpoint/2010/main" val="36605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2CBAC0-8204-8037-B7B9-950714EEB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compare 1 year to 5-year estimates</a:t>
            </a:r>
          </a:p>
          <a:p>
            <a:endParaRPr lang="en-US" dirty="0"/>
          </a:p>
          <a:p>
            <a:r>
              <a:rPr lang="en-US" dirty="0"/>
              <a:t>Don’t compare 5-year estimates that overlap </a:t>
            </a:r>
          </a:p>
          <a:p>
            <a:endParaRPr lang="en-US" dirty="0"/>
          </a:p>
          <a:p>
            <a:r>
              <a:rPr lang="en-US" dirty="0"/>
              <a:t>Questions may change</a:t>
            </a:r>
          </a:p>
          <a:p>
            <a:endParaRPr lang="en-US" dirty="0"/>
          </a:p>
          <a:p>
            <a:r>
              <a:rPr lang="en-US" dirty="0"/>
              <a:t>If you see too much change one year to the next, consider sample variation may be the cause. Check with 5-year estimates.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4D7115-0CD6-7B94-7F77-A78FF38E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598170"/>
            <a:ext cx="11570100" cy="685800"/>
          </a:xfrm>
        </p:spPr>
        <p:txBody>
          <a:bodyPr/>
          <a:lstStyle/>
          <a:p>
            <a:r>
              <a:rPr lang="en-US" dirty="0"/>
              <a:t>Some 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D4003-2FD9-23CD-19AF-7956A0E32E59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What is the American Community Survey (ACS)?</a:t>
            </a:r>
          </a:p>
        </p:txBody>
      </p:sp>
    </p:spTree>
    <p:extLst>
      <p:ext uri="{BB962C8B-B14F-4D97-AF65-F5344CB8AC3E}">
        <p14:creationId xmlns:p14="http://schemas.microsoft.com/office/powerpoint/2010/main" val="398028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7EF2B9-873C-0FD9-CAB3-59BD98E1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Questions?</a:t>
            </a:r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B78B52B-6A18-AE84-65FE-6422AB8C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79" r="1" b="24995"/>
          <a:stretch/>
        </p:blipFill>
        <p:spPr>
          <a:xfrm>
            <a:off x="415600" y="1536633"/>
            <a:ext cx="11360700" cy="455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79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0D496-836C-C58A-3E93-21BF938D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Online Platforms to Obtain ACS and Census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3A7ED-F57F-D115-6418-88AB88FEFE92}"/>
              </a:ext>
            </a:extLst>
          </p:cNvPr>
          <p:cNvSpPr txBox="1"/>
          <p:nvPr/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rmAutofit/>
          </a:bodyPr>
          <a:lstStyle/>
          <a:p>
            <a:pPr marL="457200" indent="-381000" algn="ctr">
              <a:spcAft>
                <a:spcPts val="600"/>
              </a:spcAft>
              <a:buClr>
                <a:schemeClr val="dk2"/>
              </a:buClr>
              <a:buSzPts val="3700"/>
            </a:pPr>
            <a:r>
              <a:rPr lang="en-US" sz="3700" b="0" i="0" u="none" strike="noStrike" cap="none">
                <a:solidFill>
                  <a:schemeClr val="dk2"/>
                </a:solidFill>
              </a:rPr>
              <a:t>Online Platforms</a:t>
            </a:r>
          </a:p>
        </p:txBody>
      </p:sp>
    </p:spTree>
    <p:extLst>
      <p:ext uri="{BB962C8B-B14F-4D97-AF65-F5344CB8AC3E}">
        <p14:creationId xmlns:p14="http://schemas.microsoft.com/office/powerpoint/2010/main" val="426729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C1877D-F723-B48E-1AA6-F811F589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u="none" strike="noStrike" cap="none"/>
              <a:t>Online Platforms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5FC71-32CD-84CE-90B3-782D2A19F8AF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708B6-F180-2FA5-C02C-2DDDF313EEC3}"/>
              </a:ext>
            </a:extLst>
          </p:cNvPr>
          <p:cNvSpPr txBox="1"/>
          <p:nvPr/>
        </p:nvSpPr>
        <p:spPr>
          <a:xfrm>
            <a:off x="415600" y="1874520"/>
            <a:ext cx="473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https://data.census.gov/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CDB2E-6D5C-649B-8DE6-0AC7BD44D6F8}"/>
              </a:ext>
            </a:extLst>
          </p:cNvPr>
          <p:cNvSpPr txBox="1"/>
          <p:nvPr/>
        </p:nvSpPr>
        <p:spPr>
          <a:xfrm>
            <a:off x="6174055" y="1885947"/>
            <a:ext cx="473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https://usa.ipums.org/usa/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04FA0-0733-93F2-FA7E-6F9BC6FEA8FF}"/>
              </a:ext>
            </a:extLst>
          </p:cNvPr>
          <p:cNvSpPr txBox="1"/>
          <p:nvPr/>
        </p:nvSpPr>
        <p:spPr>
          <a:xfrm>
            <a:off x="868680" y="1347996"/>
            <a:ext cx="30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Data.census.gov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AAA3F-68CC-21D5-DC4D-29CED2D4BF8C}"/>
              </a:ext>
            </a:extLst>
          </p:cNvPr>
          <p:cNvSpPr txBox="1"/>
          <p:nvPr/>
        </p:nvSpPr>
        <p:spPr>
          <a:xfrm>
            <a:off x="6770370" y="1419596"/>
            <a:ext cx="30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IPUMS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ECD4-432A-D46F-6AC2-FD53861F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2401044"/>
            <a:ext cx="4695722" cy="2568084"/>
          </a:xfrm>
          <a:prstGeom prst="rect">
            <a:avLst/>
          </a:prstGeom>
        </p:spPr>
      </p:pic>
      <p:pic>
        <p:nvPicPr>
          <p:cNvPr id="18" name="Picture 17" descr="A screenshot of a website&#10;&#10;Description automatically generated">
            <a:extLst>
              <a:ext uri="{FF2B5EF4-FFF2-40B4-BE49-F238E27FC236}">
                <a16:creationId xmlns:a16="http://schemas.microsoft.com/office/drawing/2014/main" id="{2F97BD24-23E5-B021-CB4A-0523C51F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1"/>
          <a:stretch/>
        </p:blipFill>
        <p:spPr>
          <a:xfrm>
            <a:off x="6997694" y="2318008"/>
            <a:ext cx="4599945" cy="2651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E2928D-90FE-F5F9-A6B3-2C2EF74376B4}"/>
              </a:ext>
            </a:extLst>
          </p:cNvPr>
          <p:cNvSpPr txBox="1"/>
          <p:nvPr/>
        </p:nvSpPr>
        <p:spPr>
          <a:xfrm>
            <a:off x="415600" y="5224254"/>
            <a:ext cx="4732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and Extract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Registration Needed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508F2-79EE-6971-952B-ED31955E284B}"/>
              </a:ext>
            </a:extLst>
          </p:cNvPr>
          <p:cNvSpPr txBox="1"/>
          <p:nvPr/>
        </p:nvSpPr>
        <p:spPr>
          <a:xfrm>
            <a:off x="6397300" y="5224254"/>
            <a:ext cx="4732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Registration Required</a:t>
            </a:r>
          </a:p>
        </p:txBody>
      </p:sp>
    </p:spTree>
    <p:extLst>
      <p:ext uri="{BB962C8B-B14F-4D97-AF65-F5344CB8AC3E}">
        <p14:creationId xmlns:p14="http://schemas.microsoft.com/office/powerpoint/2010/main" val="5252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1299-4BA3-41F2-8764-555CD780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Data.Census.Gov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B2898-F2AE-4526-B948-9639AB1D7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Profiles by subject for a single geographic area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Subject Tables by topic separated by age, sex, race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Supplemental Estimates (&lt;20 000 populated areas)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Comparison Profiles: 5 years to 5 years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Explore Tables: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Use filters to select Geography, Survey Name, Variables,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D2D89-EEC3-3907-E342-D91219542499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E87641B-98A9-C060-ADE7-15866ACE78BB}"/>
              </a:ext>
            </a:extLst>
          </p:cNvPr>
          <p:cNvSpPr/>
          <p:nvPr/>
        </p:nvSpPr>
        <p:spPr>
          <a:xfrm rot="10800000">
            <a:off x="8956179" y="5322360"/>
            <a:ext cx="2103120" cy="422910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A526-60FA-011D-D946-A472CB32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tools for extracting data from data.census.gov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7867B-C634-5435-A597-EB00BAA3B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My Congressional District for popular topics</a:t>
            </a:r>
          </a:p>
          <a:p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My Tribal Area: for American Indian and Alaska Native areas, 5-year estimates of population and housing subjects</a:t>
            </a:r>
          </a:p>
          <a:p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Census Business Builder: by county/zip codes/neighborhoods, potential customers info like customer spending</a:t>
            </a:r>
          </a:p>
          <a:p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QuickFacts: by state, county, city, town for most commonly requested topics</a:t>
            </a:r>
          </a:p>
          <a:p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Ranking Tables by state for 80 key ACS variables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Narrative Profiles: short analytic reports from 5-year estimates covering 15 topics text and charts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 err="1">
                <a:solidFill>
                  <a:schemeClr val="tx1"/>
                </a:solidFill>
                <a:effectLst/>
                <a:latin typeface="+mj-lt"/>
              </a:rPr>
              <a:t>OnTheMap</a:t>
            </a:r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 for emergency Management: real time, areas affected by natural disasters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FAD7F-C153-2903-F24C-388B67F1F3EB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</p:spTree>
    <p:extLst>
      <p:ext uri="{BB962C8B-B14F-4D97-AF65-F5344CB8AC3E}">
        <p14:creationId xmlns:p14="http://schemas.microsoft.com/office/powerpoint/2010/main" val="348401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7186-144E-EDE4-F1AF-F69F6FA9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Advanced Tools from data.census.gov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4761-9627-6A4E-753C-7B533E947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The Census Bureau’s Application Programming Interface (API)</a:t>
            </a:r>
          </a:p>
          <a:p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Custom tables: for purchase min $3 000, 8 weeks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GIS shapefiles and Geodatabase files: legal and geographic boundary areas, roads, railroads, and rivers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Census flows mapper: county to county migration 5-year</a:t>
            </a:r>
          </a:p>
          <a:p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Restricted-Use Microdata: for </a:t>
            </a:r>
            <a:r>
              <a:rPr lang="en-US" sz="1800" dirty="0">
                <a:solidFill>
                  <a:schemeClr val="tx1"/>
                </a:solidFill>
                <a:effectLst/>
                <a:latin typeface="+mj-lt"/>
              </a:rPr>
              <a:t>s universities, research institutions, approved projects</a:t>
            </a:r>
          </a:p>
          <a:p>
            <a:pPr marL="76200" indent="0">
              <a:buNone/>
            </a:pPr>
            <a:endParaRPr lang="en-US" sz="1800" dirty="0">
              <a:solidFill>
                <a:schemeClr val="tx1"/>
              </a:solidFill>
              <a:effectLst/>
              <a:latin typeface="+mj-lt"/>
            </a:endParaRP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78C9-AE96-FBED-007F-63627C06C2CD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</p:spTree>
    <p:extLst>
      <p:ext uri="{BB962C8B-B14F-4D97-AF65-F5344CB8AC3E}">
        <p14:creationId xmlns:p14="http://schemas.microsoft.com/office/powerpoint/2010/main" val="196912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87C0D-DAFE-3DAB-3579-B7FF2362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Who’s teaching today?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3E1B2-D7EC-8126-A0F6-42E4DAC4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5585100" cy="4555200"/>
          </a:xfrm>
        </p:spPr>
        <p:txBody>
          <a:bodyPr wrap="square" anchor="t">
            <a:normAutofit lnSpcReduction="10000"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Samantha De Leon, MD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Panamanian/Argentinian </a:t>
            </a:r>
            <a:r>
              <a:rPr lang="en-US" sz="1700" dirty="0">
                <a:sym typeface="Wingdings" panose="05000000000000000000" pitchFamily="2" charset="2"/>
              </a:rPr>
              <a:t></a:t>
            </a: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In Cornell University for 3 years now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Pursuing a PhD in Human Development and Psychological Sciences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I research Social Neuroscience and Health in the Life History Lab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sd567@cornell.edu</a:t>
            </a:r>
          </a:p>
        </p:txBody>
      </p:sp>
      <p:pic>
        <p:nvPicPr>
          <p:cNvPr id="5" name="Picture 4" descr="A cat lying in a cat bed&#10;&#10;Description automatically generated">
            <a:extLst>
              <a:ext uri="{FF2B5EF4-FFF2-40B4-BE49-F238E27FC236}">
                <a16:creationId xmlns:a16="http://schemas.microsoft.com/office/drawing/2014/main" id="{77AC8FF5-999D-B9B3-C9F0-BED75486D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4" r="1" b="24859"/>
          <a:stretch/>
        </p:blipFill>
        <p:spPr>
          <a:xfrm>
            <a:off x="6191200" y="1536633"/>
            <a:ext cx="5585100" cy="4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40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0D496-836C-C58A-3E93-21BF938D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400"/>
              <a:t>Data Extraction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3A7ED-F57F-D115-6418-88AB88FEFE92}"/>
              </a:ext>
            </a:extLst>
          </p:cNvPr>
          <p:cNvSpPr txBox="1"/>
          <p:nvPr/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rmAutofit/>
          </a:bodyPr>
          <a:lstStyle/>
          <a:p>
            <a:pPr marL="457200" indent="-381000" algn="ctr">
              <a:spcAft>
                <a:spcPts val="60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2"/>
                </a:solidFill>
              </a:rPr>
              <a:t>Data.census.gov</a:t>
            </a:r>
          </a:p>
        </p:txBody>
      </p:sp>
    </p:spTree>
    <p:extLst>
      <p:ext uri="{BB962C8B-B14F-4D97-AF65-F5344CB8AC3E}">
        <p14:creationId xmlns:p14="http://schemas.microsoft.com/office/powerpoint/2010/main" val="291732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1A20-418C-718D-3488-A7F654FE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Data.census.gov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D285A-7F91-CAAE-9A00-52963EC7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Sample: </a:t>
            </a:r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Topics</a:t>
            </a:r>
            <a:r>
              <a:rPr lang="en-US" dirty="0">
                <a:solidFill>
                  <a:schemeClr val="tx1"/>
                </a:solidFill>
              </a:rPr>
              <a:t>: Health Insurance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Geography</a:t>
            </a:r>
            <a:r>
              <a:rPr lang="en-US" dirty="0">
                <a:solidFill>
                  <a:schemeClr val="tx1"/>
                </a:solidFill>
              </a:rPr>
              <a:t>: All counties in New York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Years</a:t>
            </a:r>
            <a:r>
              <a:rPr lang="en-US" dirty="0">
                <a:solidFill>
                  <a:schemeClr val="tx1"/>
                </a:solidFill>
              </a:rPr>
              <a:t>: 2017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Survey</a:t>
            </a:r>
            <a:r>
              <a:rPr lang="en-US" dirty="0">
                <a:solidFill>
                  <a:schemeClr val="tx1"/>
                </a:solidFill>
              </a:rPr>
              <a:t>: data from the Economic Census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C3CD2-C917-0284-F436-11B6EDF9B332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Extracting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CB81D7-D4D6-C513-D186-C8D047C1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60" y="1642457"/>
            <a:ext cx="4695722" cy="2568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F5044-557B-6C96-1E21-68458FDEE073}"/>
              </a:ext>
            </a:extLst>
          </p:cNvPr>
          <p:cNvSpPr txBox="1"/>
          <p:nvPr/>
        </p:nvSpPr>
        <p:spPr>
          <a:xfrm>
            <a:off x="6676975" y="1130097"/>
            <a:ext cx="473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https://usa.ipums.org/usa/</a:t>
            </a:r>
          </a:p>
        </p:txBody>
      </p:sp>
    </p:spTree>
    <p:extLst>
      <p:ext uri="{BB962C8B-B14F-4D97-AF65-F5344CB8AC3E}">
        <p14:creationId xmlns:p14="http://schemas.microsoft.com/office/powerpoint/2010/main" val="110723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7EF2B9-873C-0FD9-CAB3-59BD98E1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Questions?</a:t>
            </a:r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0D2A398-2D98-B899-ED4E-D837543F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79" r="1" b="24995"/>
          <a:stretch/>
        </p:blipFill>
        <p:spPr>
          <a:xfrm>
            <a:off x="415600" y="1536633"/>
            <a:ext cx="11360700" cy="455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27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837D753-9D94-A013-35A4-8B9F5CC61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7" r="1" b="12560"/>
          <a:stretch/>
        </p:blipFill>
        <p:spPr>
          <a:xfrm>
            <a:off x="120650" y="373063"/>
            <a:ext cx="11950700" cy="6416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192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C1877D-F723-B48E-1AA6-F811F589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u="none" strike="noStrike" cap="none"/>
              <a:t>Online Platforms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5FC71-32CD-84CE-90B3-782D2A19F8AF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708B6-F180-2FA5-C02C-2DDDF313EEC3}"/>
              </a:ext>
            </a:extLst>
          </p:cNvPr>
          <p:cNvSpPr txBox="1"/>
          <p:nvPr/>
        </p:nvSpPr>
        <p:spPr>
          <a:xfrm>
            <a:off x="415600" y="1874520"/>
            <a:ext cx="473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https://data.census.gov/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CDB2E-6D5C-649B-8DE6-0AC7BD44D6F8}"/>
              </a:ext>
            </a:extLst>
          </p:cNvPr>
          <p:cNvSpPr txBox="1"/>
          <p:nvPr/>
        </p:nvSpPr>
        <p:spPr>
          <a:xfrm>
            <a:off x="6174055" y="1885947"/>
            <a:ext cx="473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https://usa.ipums.org/usa/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04FA0-0733-93F2-FA7E-6F9BC6FEA8FF}"/>
              </a:ext>
            </a:extLst>
          </p:cNvPr>
          <p:cNvSpPr txBox="1"/>
          <p:nvPr/>
        </p:nvSpPr>
        <p:spPr>
          <a:xfrm>
            <a:off x="868680" y="1347996"/>
            <a:ext cx="30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Data.census.gov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AAA3F-68CC-21D5-DC4D-29CED2D4BF8C}"/>
              </a:ext>
            </a:extLst>
          </p:cNvPr>
          <p:cNvSpPr txBox="1"/>
          <p:nvPr/>
        </p:nvSpPr>
        <p:spPr>
          <a:xfrm>
            <a:off x="6770370" y="1419596"/>
            <a:ext cx="309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IPUMS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ECD4-432A-D46F-6AC2-FD53861F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0" y="2401044"/>
            <a:ext cx="4695722" cy="2568084"/>
          </a:xfrm>
          <a:prstGeom prst="rect">
            <a:avLst/>
          </a:prstGeom>
        </p:spPr>
      </p:pic>
      <p:pic>
        <p:nvPicPr>
          <p:cNvPr id="18" name="Picture 17" descr="A screenshot of a website&#10;&#10;Description automatically generated">
            <a:extLst>
              <a:ext uri="{FF2B5EF4-FFF2-40B4-BE49-F238E27FC236}">
                <a16:creationId xmlns:a16="http://schemas.microsoft.com/office/drawing/2014/main" id="{2F97BD24-23E5-B021-CB4A-0523C51F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1"/>
          <a:stretch/>
        </p:blipFill>
        <p:spPr>
          <a:xfrm>
            <a:off x="6997694" y="2318008"/>
            <a:ext cx="4599945" cy="26511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E2928D-90FE-F5F9-A6B3-2C2EF74376B4}"/>
              </a:ext>
            </a:extLst>
          </p:cNvPr>
          <p:cNvSpPr txBox="1"/>
          <p:nvPr/>
        </p:nvSpPr>
        <p:spPr>
          <a:xfrm>
            <a:off x="415600" y="5224254"/>
            <a:ext cx="4732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 and Extract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Registration Needed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508F2-79EE-6971-952B-ED31955E284B}"/>
              </a:ext>
            </a:extLst>
          </p:cNvPr>
          <p:cNvSpPr txBox="1"/>
          <p:nvPr/>
        </p:nvSpPr>
        <p:spPr>
          <a:xfrm>
            <a:off x="6397300" y="5224254"/>
            <a:ext cx="4732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MicroData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Registration Required</a:t>
            </a:r>
          </a:p>
        </p:txBody>
      </p:sp>
    </p:spTree>
    <p:extLst>
      <p:ext uri="{BB962C8B-B14F-4D97-AF65-F5344CB8AC3E}">
        <p14:creationId xmlns:p14="http://schemas.microsoft.com/office/powerpoint/2010/main" val="36496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6CDF-5DA2-40A9-BAAE-649D4485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E84A-3B3F-44D7-9941-7D034AA9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250883"/>
            <a:ext cx="11360700" cy="45552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Integrated Public Use Microdata Series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Micro: individual, instead of aggregated tabular form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personal (record type: P)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households (record type: H)</a:t>
            </a:r>
          </a:p>
          <a:p>
            <a:pPr lvl="1"/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Limits to prevent identification: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residence, 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place of work, 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very high incomes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IPUMS USA collects, preserves and harmonizes: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U.S. census data 1850-1880 (no Native Americans data), 1900-present, 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American Community Surveys (ACS) from 2000 to the present</a:t>
            </a:r>
          </a:p>
          <a:p>
            <a:pPr lvl="1"/>
            <a:r>
              <a:rPr lang="en-US" sz="1300" dirty="0">
                <a:solidFill>
                  <a:schemeClr val="tx1"/>
                </a:solidFill>
                <a:latin typeface="+mj-lt"/>
              </a:rPr>
              <a:t>Puerto Rican Community Surveys of 2005-present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rgbClr val="00263A"/>
                </a:solidFill>
                <a:latin typeface="+mj-lt"/>
              </a:rPr>
              <a:t>R</a:t>
            </a:r>
            <a:r>
              <a:rPr lang="en-US" sz="1800" b="0" i="0" u="none" strike="noStrike" dirty="0">
                <a:solidFill>
                  <a:srgbClr val="00263A"/>
                </a:solidFill>
                <a:effectLst/>
                <a:latin typeface="+mj-lt"/>
              </a:rPr>
              <a:t>ichest source of quantitative information on long-term changes in the American population. </a:t>
            </a:r>
          </a:p>
          <a:p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Easy access and Documentation</a:t>
            </a:r>
          </a:p>
          <a:p>
            <a:pPr marL="76200" indent="0">
              <a:buNone/>
            </a:pP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FA4F5-9EE2-3B60-9B0F-D8393F94939C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</p:spTree>
    <p:extLst>
      <p:ext uri="{BB962C8B-B14F-4D97-AF65-F5344CB8AC3E}">
        <p14:creationId xmlns:p14="http://schemas.microsoft.com/office/powerpoint/2010/main" val="1044409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3D7D0-BDE5-6192-C7CD-2EBA8315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2"/>
            <a:ext cx="11360700" cy="5081337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Create your own tables</a:t>
            </a: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Free</a:t>
            </a: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Worldwide</a:t>
            </a: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Data available for individuals and are </a:t>
            </a:r>
            <a:r>
              <a:rPr lang="en-US" sz="2400" b="0" i="0" u="none" strike="noStrike" dirty="0">
                <a:solidFill>
                  <a:srgbClr val="00263A"/>
                </a:solidFill>
                <a:effectLst/>
                <a:latin typeface="+mj-lt"/>
              </a:rPr>
              <a:t>sequenced according to their household relationship codes</a:t>
            </a:r>
          </a:p>
          <a:p>
            <a:pPr lvl="1"/>
            <a:r>
              <a:rPr lang="en-US" b="0" i="0" u="none" strike="noStrike" dirty="0">
                <a:solidFill>
                  <a:srgbClr val="00263A"/>
                </a:solidFill>
                <a:effectLst/>
                <a:latin typeface="+mj-lt"/>
              </a:rPr>
              <a:t>Household head appears first. </a:t>
            </a:r>
          </a:p>
          <a:p>
            <a:pPr lvl="1"/>
            <a:r>
              <a:rPr lang="en-US" dirty="0">
                <a:solidFill>
                  <a:srgbClr val="00263A"/>
                </a:solidFill>
                <a:latin typeface="+mj-lt"/>
              </a:rPr>
              <a:t>V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+mj-lt"/>
              </a:rPr>
              <a:t>ariable: Relate </a:t>
            </a:r>
          </a:p>
          <a:p>
            <a:pPr lvl="2"/>
            <a:r>
              <a:rPr lang="en-US" dirty="0">
                <a:solidFill>
                  <a:srgbClr val="00263A"/>
                </a:solidFill>
                <a:latin typeface="+mj-lt"/>
              </a:rPr>
              <a:t>R</a:t>
            </a:r>
            <a:r>
              <a:rPr lang="fr-FR" b="0" i="0" u="none" strike="noStrike" dirty="0" err="1">
                <a:solidFill>
                  <a:srgbClr val="00263A"/>
                </a:solidFill>
                <a:effectLst/>
                <a:latin typeface="+mj-lt"/>
              </a:rPr>
              <a:t>elatives</a:t>
            </a:r>
            <a:r>
              <a:rPr lang="fr-FR" dirty="0">
                <a:solidFill>
                  <a:srgbClr val="00263A"/>
                </a:solidFill>
                <a:latin typeface="+mj-lt"/>
              </a:rPr>
              <a:t>: </a:t>
            </a:r>
            <a:r>
              <a:rPr lang="fr-FR" b="0" i="0" u="none" strike="noStrike" dirty="0">
                <a:solidFill>
                  <a:srgbClr val="00263A"/>
                </a:solidFill>
                <a:effectLst/>
                <a:latin typeface="+mj-lt"/>
              </a:rPr>
              <a:t>codes 1-10</a:t>
            </a:r>
          </a:p>
          <a:p>
            <a:pPr lvl="2"/>
            <a:r>
              <a:rPr lang="fr-FR" b="0" i="0" u="none" strike="noStrike" dirty="0">
                <a:solidFill>
                  <a:srgbClr val="00263A"/>
                </a:solidFill>
                <a:effectLst/>
                <a:latin typeface="+mj-lt"/>
              </a:rPr>
              <a:t>Non-relatives codes 11-13</a:t>
            </a:r>
            <a:endParaRPr lang="en-US" b="0" i="0" u="none" strike="noStrike" dirty="0">
              <a:solidFill>
                <a:srgbClr val="00263A"/>
              </a:solidFill>
              <a:effectLst/>
              <a:latin typeface="+mj-lt"/>
            </a:endParaRP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Coding files to import data</a:t>
            </a: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r>
              <a:rPr lang="en-US" sz="2400" b="0" i="0" u="none" strike="noStrike" dirty="0">
                <a:solidFill>
                  <a:srgbClr val="00263A"/>
                </a:solidFill>
                <a:effectLst/>
                <a:latin typeface="+mj-lt"/>
              </a:rPr>
              <a:t>Users will specify the formats (SPSS, STATA or SAS) of their command lines</a:t>
            </a:r>
          </a:p>
          <a:p>
            <a:endParaRPr lang="en-US" dirty="0">
              <a:solidFill>
                <a:srgbClr val="00263A"/>
              </a:solidFill>
              <a:latin typeface="+mj-lt"/>
            </a:endParaRPr>
          </a:p>
          <a:p>
            <a:r>
              <a:rPr lang="en-US" sz="2400" b="0" i="0" u="none" strike="noStrike" dirty="0">
                <a:solidFill>
                  <a:srgbClr val="00263A"/>
                </a:solidFill>
                <a:effectLst/>
                <a:latin typeface="+mj-lt"/>
              </a:rPr>
              <a:t>Each sample is independent: cannot trace individuals from one census to the next.</a:t>
            </a:r>
          </a:p>
          <a:p>
            <a:endParaRPr lang="en-US" sz="2400" b="0" i="0" u="none" strike="noStrike" dirty="0">
              <a:solidFill>
                <a:srgbClr val="00263A"/>
              </a:solidFill>
              <a:effectLst/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65C57-5A07-D588-AF60-F849E04795F6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70CA77-A2E6-BD8B-4DC1-29FE742EE302}"/>
              </a:ext>
            </a:extLst>
          </p:cNvPr>
          <p:cNvSpPr txBox="1">
            <a:spLocks/>
          </p:cNvSpPr>
          <p:nvPr/>
        </p:nvSpPr>
        <p:spPr>
          <a:xfrm>
            <a:off x="568000" y="7457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/>
              <a:t>IPUMS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45144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E31B-7A43-E03B-D6A1-7C0DA38B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IPUM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B616-D79B-DF3B-E297-979979F7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"/>
              </a:rPr>
              <a:t>All Numeric, except!</a:t>
            </a:r>
          </a:p>
          <a:p>
            <a:pPr marL="76200" indent="0" algn="l">
              <a:buNone/>
            </a:pPr>
            <a:endParaRPr lang="en-US" b="0" i="0" u="none" strike="noStrike" dirty="0">
              <a:solidFill>
                <a:srgbClr val="00263A"/>
              </a:solidFill>
              <a:effectLst/>
              <a:latin typeface="Cabrito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A0DC"/>
                </a:solidFill>
                <a:effectLst/>
                <a:latin typeface="Cabrito Sans Subset"/>
                <a:hlinkClick r:id="rId2"/>
              </a:rPr>
              <a:t>RECTYPE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 Subset"/>
              </a:rPr>
              <a:t> - Record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A0DC"/>
                </a:solidFill>
                <a:effectLst/>
                <a:latin typeface="Cabrito Sans Subset"/>
                <a:hlinkClick r:id="rId3"/>
              </a:rPr>
              <a:t>STREET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 Subset"/>
              </a:rPr>
              <a:t> - Street Address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A0DC"/>
                </a:solidFill>
                <a:effectLst/>
                <a:latin typeface="Cabrito Sans Subset"/>
                <a:hlinkClick r:id="rId4"/>
              </a:rPr>
              <a:t>NAMELAST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 Subset"/>
              </a:rPr>
              <a:t> - Name, last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A0DC"/>
                </a:solidFill>
                <a:effectLst/>
                <a:latin typeface="Cabrito Sans Subset"/>
                <a:hlinkClick r:id="rId5"/>
              </a:rPr>
              <a:t>NAMEFRST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 Subset"/>
              </a:rPr>
              <a:t> - Name, First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A0DC"/>
                </a:solidFill>
                <a:effectLst/>
                <a:latin typeface="Cabrito Sans Subset"/>
                <a:hlinkClick r:id="rId6"/>
              </a:rPr>
              <a:t>INDNAICS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 Subset"/>
              </a:rPr>
              <a:t> - Industry, NAICS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A0DC"/>
                </a:solidFill>
                <a:effectLst/>
                <a:latin typeface="Cabrito Sans Subset"/>
                <a:hlinkClick r:id="rId7"/>
              </a:rPr>
              <a:t>OCCSOC</a:t>
            </a: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 Subset"/>
              </a:rPr>
              <a:t> - Occupation, SOC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263A"/>
              </a:solidFill>
              <a:latin typeface="Cabrito Sans Subse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"/>
              </a:rPr>
              <a:t>Each record contains a serial number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"/>
              </a:rPr>
              <a:t>links the persons in the housing unit to the appropriate household record</a:t>
            </a:r>
            <a:endParaRPr lang="en-US" dirty="0"/>
          </a:p>
          <a:p>
            <a:pPr marL="76200" indent="0" algn="l">
              <a:buNone/>
            </a:pPr>
            <a:endParaRPr lang="en-US" b="0" i="0" u="none" strike="noStrike" dirty="0">
              <a:solidFill>
                <a:srgbClr val="00263A"/>
              </a:solidFill>
              <a:effectLst/>
              <a:latin typeface="Cabrito Sans Subset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D0A4D-98E4-C5E3-7F56-C482A505E546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</p:spTree>
    <p:extLst>
      <p:ext uri="{BB962C8B-B14F-4D97-AF65-F5344CB8AC3E}">
        <p14:creationId xmlns:p14="http://schemas.microsoft.com/office/powerpoint/2010/main" val="1822789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095C-6224-9AB0-B31E-65EC1BE9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15A3-365A-B9E1-4FAD-D8526A8D2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"/>
              </a:rPr>
              <a:t>Not all samples are </a:t>
            </a:r>
            <a:r>
              <a:rPr lang="en-US" dirty="0">
                <a:solidFill>
                  <a:srgbClr val="00263A"/>
                </a:solidFill>
                <a:latin typeface="Cabrito Sans"/>
              </a:rPr>
              <a:t>flat! (1:1 representation in </a:t>
            </a:r>
            <a:r>
              <a:rPr lang="en-US" dirty="0" err="1">
                <a:solidFill>
                  <a:srgbClr val="00263A"/>
                </a:solidFill>
                <a:latin typeface="Cabrito Sans"/>
              </a:rPr>
              <a:t>sample:universe</a:t>
            </a:r>
            <a:r>
              <a:rPr lang="en-US" dirty="0">
                <a:solidFill>
                  <a:srgbClr val="00263A"/>
                </a:solidFill>
                <a:latin typeface="Cabrito Sans"/>
              </a:rPr>
              <a:t>)</a:t>
            </a:r>
          </a:p>
          <a:p>
            <a:endParaRPr lang="en-US" b="0" i="0" u="none" strike="noStrike" dirty="0">
              <a:solidFill>
                <a:srgbClr val="00263A"/>
              </a:solidFill>
              <a:effectLst/>
              <a:latin typeface="Cabrito Sans"/>
            </a:endParaRPr>
          </a:p>
          <a:p>
            <a:r>
              <a:rPr lang="en-US" b="0" i="0" u="none" strike="noStrike" dirty="0">
                <a:solidFill>
                  <a:srgbClr val="00263A"/>
                </a:solidFill>
                <a:effectLst/>
                <a:latin typeface="Cabrito Sans"/>
              </a:rPr>
              <a:t>Some samples had little or extra access to </a:t>
            </a:r>
            <a:r>
              <a:rPr lang="en-US" dirty="0">
                <a:solidFill>
                  <a:srgbClr val="00263A"/>
                </a:solidFill>
                <a:latin typeface="Cabrito Sans"/>
              </a:rPr>
              <a:t>certain populations, hence..</a:t>
            </a:r>
          </a:p>
          <a:p>
            <a:endParaRPr lang="en-US" b="0" i="0" u="none" strike="noStrike" dirty="0">
              <a:solidFill>
                <a:srgbClr val="00263A"/>
              </a:solidFill>
              <a:effectLst/>
              <a:latin typeface="Cabrito Sans"/>
            </a:endParaRPr>
          </a:p>
          <a:p>
            <a:r>
              <a:rPr lang="en-US" dirty="0">
                <a:solidFill>
                  <a:srgbClr val="00263A"/>
                </a:solidFill>
                <a:latin typeface="Cabrito Sans"/>
              </a:rPr>
              <a:t>They require weighting!</a:t>
            </a:r>
          </a:p>
          <a:p>
            <a:endParaRPr lang="en-US" dirty="0">
              <a:solidFill>
                <a:srgbClr val="00263A"/>
              </a:solidFill>
              <a:latin typeface="Cabrito Sans"/>
            </a:endParaRPr>
          </a:p>
          <a:p>
            <a:r>
              <a:rPr lang="en-US" dirty="0">
                <a:solidFill>
                  <a:srgbClr val="00263A"/>
                </a:solidFill>
                <a:latin typeface="Cabrito Sans"/>
              </a:rPr>
              <a:t>This is included in your metadata </a:t>
            </a:r>
            <a:r>
              <a:rPr lang="en-US" dirty="0">
                <a:solidFill>
                  <a:srgbClr val="00263A"/>
                </a:solidFill>
                <a:latin typeface="Cabrito Sans"/>
                <a:sym typeface="Wingdings" panose="05000000000000000000" pitchFamily="2" charset="2"/>
              </a:rPr>
              <a:t> and in the sample descriptions.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8F504-9CDB-593C-E626-90FA4B13AA1E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Online Platforms</a:t>
            </a:r>
          </a:p>
        </p:txBody>
      </p:sp>
    </p:spTree>
    <p:extLst>
      <p:ext uri="{BB962C8B-B14F-4D97-AF65-F5344CB8AC3E}">
        <p14:creationId xmlns:p14="http://schemas.microsoft.com/office/powerpoint/2010/main" val="283315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40D496-836C-C58A-3E93-21BF938D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400"/>
              <a:t>Data Extraction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3A7ED-F57F-D115-6418-88AB88FEFE92}"/>
              </a:ext>
            </a:extLst>
          </p:cNvPr>
          <p:cNvSpPr txBox="1"/>
          <p:nvPr/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rmAutofit/>
          </a:bodyPr>
          <a:lstStyle/>
          <a:p>
            <a:pPr marL="457200" indent="-381000" algn="ctr">
              <a:spcAft>
                <a:spcPts val="60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chemeClr val="dk2"/>
                </a:solidFill>
              </a:rPr>
              <a:t>IPUMS</a:t>
            </a:r>
          </a:p>
        </p:txBody>
      </p:sp>
    </p:spTree>
    <p:extLst>
      <p:ext uri="{BB962C8B-B14F-4D97-AF65-F5344CB8AC3E}">
        <p14:creationId xmlns:p14="http://schemas.microsoft.com/office/powerpoint/2010/main" val="310152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F7405-3F4A-40BE-ADED-285FFD8F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200" y="1516380"/>
            <a:ext cx="11571900" cy="535686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Take snacks and swag!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Our slides and materials are on the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 page!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The American Community Survey (ACS)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Online Platforms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Data.Census.Gov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IPUMS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Extracting Data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Data.Census.Gov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IPUMS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Pros and Cons: </a:t>
            </a:r>
            <a:r>
              <a:rPr lang="en-US" dirty="0" err="1">
                <a:solidFill>
                  <a:schemeClr val="tx1"/>
                </a:solidFill>
              </a:rPr>
              <a:t>Data.Census.Gov</a:t>
            </a:r>
            <a:r>
              <a:rPr lang="en-US" dirty="0">
                <a:solidFill>
                  <a:schemeClr val="tx1"/>
                </a:solidFill>
              </a:rPr>
              <a:t> vs IPUMS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Exercise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74209-BA01-4CF9-A6DC-9BB38EDE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21030"/>
            <a:ext cx="11570100" cy="685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389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1A20-418C-718D-3488-A7F654FE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D285A-7F91-CAAE-9A00-52963EC7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Sample: </a:t>
            </a:r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Register</a:t>
            </a:r>
          </a:p>
          <a:p>
            <a:r>
              <a:rPr lang="en-US" b="1" dirty="0">
                <a:solidFill>
                  <a:schemeClr val="tx1"/>
                </a:solidFill>
              </a:rPr>
              <a:t>Pick a Variable</a:t>
            </a:r>
          </a:p>
          <a:p>
            <a:r>
              <a:rPr lang="en-US" b="1" dirty="0">
                <a:solidFill>
                  <a:schemeClr val="tx1"/>
                </a:solidFill>
              </a:rPr>
              <a:t>Pick a Sample</a:t>
            </a:r>
          </a:p>
          <a:p>
            <a:r>
              <a:rPr lang="en-US" b="1" dirty="0">
                <a:solidFill>
                  <a:schemeClr val="tx1"/>
                </a:solidFill>
              </a:rPr>
              <a:t>View Cart</a:t>
            </a:r>
          </a:p>
          <a:p>
            <a:r>
              <a:rPr lang="en-US" b="1" dirty="0">
                <a:solidFill>
                  <a:schemeClr val="tx1"/>
                </a:solidFill>
              </a:rPr>
              <a:t>What are all these extra variables?!</a:t>
            </a:r>
          </a:p>
          <a:p>
            <a:r>
              <a:rPr lang="en-US" b="1" dirty="0">
                <a:solidFill>
                  <a:schemeClr val="tx1"/>
                </a:solidFill>
              </a:rPr>
              <a:t>Create Data Extract</a:t>
            </a:r>
          </a:p>
          <a:p>
            <a:r>
              <a:rPr lang="en-US" b="1" dirty="0">
                <a:solidFill>
                  <a:schemeClr val="tx1"/>
                </a:solidFill>
              </a:rPr>
              <a:t>Choose Data Format</a:t>
            </a:r>
          </a:p>
          <a:p>
            <a:r>
              <a:rPr lang="en-US" b="1" dirty="0">
                <a:solidFill>
                  <a:schemeClr val="tx1"/>
                </a:solidFill>
              </a:rPr>
              <a:t>Choose Structure</a:t>
            </a:r>
          </a:p>
          <a:p>
            <a:r>
              <a:rPr lang="en-US" b="1" dirty="0">
                <a:solidFill>
                  <a:schemeClr val="tx1"/>
                </a:solidFill>
              </a:rPr>
              <a:t>Download Data</a:t>
            </a:r>
          </a:p>
          <a:p>
            <a:r>
              <a:rPr lang="en-US" b="1" dirty="0">
                <a:solidFill>
                  <a:schemeClr val="tx1"/>
                </a:solidFill>
              </a:rPr>
              <a:t>Decompress Data</a:t>
            </a:r>
          </a:p>
          <a:p>
            <a:r>
              <a:rPr lang="en-US" b="1" dirty="0">
                <a:solidFill>
                  <a:schemeClr val="tx1"/>
                </a:solidFill>
              </a:rPr>
              <a:t>Download Metadata (codebook)</a:t>
            </a:r>
          </a:p>
          <a:p>
            <a:r>
              <a:rPr lang="en-US" b="1" dirty="0">
                <a:solidFill>
                  <a:schemeClr val="tx1"/>
                </a:solidFill>
              </a:rPr>
              <a:t>Copy command text if needed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C3CD2-C917-0284-F436-11B6EDF9B332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Extracting Data</a:t>
            </a:r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D18C5873-2D3C-D229-0419-181B9D39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91"/>
          <a:stretch/>
        </p:blipFill>
        <p:spPr>
          <a:xfrm>
            <a:off x="7260584" y="1356867"/>
            <a:ext cx="4599945" cy="26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2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7EF2B9-873C-0FD9-CAB3-59BD98E1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Questions?</a:t>
            </a:r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DD8CE317-531F-75B9-F226-E6320400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79" r="1" b="24995"/>
          <a:stretch/>
        </p:blipFill>
        <p:spPr>
          <a:xfrm>
            <a:off x="415600" y="1536633"/>
            <a:ext cx="11360700" cy="455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5777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E3188E-4336-4589-B410-CBDF84F34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919" y="746494"/>
            <a:ext cx="3744000" cy="1007700"/>
          </a:xfrm>
        </p:spPr>
        <p:txBody>
          <a:bodyPr/>
          <a:lstStyle/>
          <a:p>
            <a:r>
              <a:rPr lang="en-US" sz="3600" dirty="0"/>
              <a:t>IPUMS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3A9C1-F9AB-44BE-9680-FBB8C20D0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877900"/>
            <a:ext cx="5434641" cy="42393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Micro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Code provided for importing data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Registration Needed</a:t>
            </a:r>
          </a:p>
          <a:p>
            <a:r>
              <a:rPr lang="en-US" sz="2400" dirty="0">
                <a:solidFill>
                  <a:schemeClr val="tx1"/>
                </a:solidFill>
              </a:rPr>
              <a:t>Data Extraction Only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58A6-7215-4A95-B5A5-B487E26B7669}"/>
              </a:ext>
            </a:extLst>
          </p:cNvPr>
          <p:cNvSpPr txBox="1"/>
          <p:nvPr/>
        </p:nvSpPr>
        <p:spPr>
          <a:xfrm>
            <a:off x="6604958" y="1107863"/>
            <a:ext cx="441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Data.census.gov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36ABC-B21D-4968-BFFE-41731B6F2627}"/>
              </a:ext>
            </a:extLst>
          </p:cNvPr>
          <p:cNvSpPr txBox="1"/>
          <p:nvPr/>
        </p:nvSpPr>
        <p:spPr>
          <a:xfrm>
            <a:off x="6518909" y="2140790"/>
            <a:ext cx="5434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Summary Aggregate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User must clean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Registration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Visualize and Extract</a:t>
            </a:r>
          </a:p>
        </p:txBody>
      </p:sp>
    </p:spTree>
    <p:extLst>
      <p:ext uri="{BB962C8B-B14F-4D97-AF65-F5344CB8AC3E}">
        <p14:creationId xmlns:p14="http://schemas.microsoft.com/office/powerpoint/2010/main" val="2222975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898294-6320-4394-94BE-B5F0B37B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512323"/>
            <a:ext cx="11570100" cy="685800"/>
          </a:xfrm>
        </p:spPr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6078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BBE6E-2FA4-46F3-B962-D1D377B85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Request for data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https://socialsciences.cornell.edu/research-support/request-data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F8CDF-49ED-432C-8D66-15D8EAE6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CCSS Other Resources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D97B55-9CBA-8582-705E-B5A68415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05" y="2940274"/>
            <a:ext cx="6137922" cy="34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BBE6E-2FA4-46F3-B962-D1D377B85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Archive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https://archive.ciser.cornell.edu/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F8CDF-49ED-432C-8D66-15D8EAE6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CCSS Other Resources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7AD822-796F-5966-D1AE-4FF483061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44" y="2903220"/>
            <a:ext cx="7422812" cy="31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1271BB-ACDF-4452-AFA2-1CABBF74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https://www.census.gov/content/dam/Census/library/publications/2020/acs/acs_general_handbook_2020_ch09.pdf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https://usa.ipums.org/usa/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https://www.census.gov/data/what-is-data-census-gov/guidance-for-data-users/how-to-materials-for-using-data-census-gov.html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0CBE99-D397-42E1-B288-A05FCEC4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8231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7358-761F-4C15-8997-EC9AB2B0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F1B9-3761-4960-96C4-A173ABA9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Extract from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https://data.census.gov/table</a:t>
            </a:r>
          </a:p>
          <a:p>
            <a:r>
              <a:rPr lang="en-US" dirty="0">
                <a:solidFill>
                  <a:schemeClr val="tx1"/>
                </a:solidFill>
              </a:rPr>
              <a:t>Search for following characteristics: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ACS 5 year estimate detailed table. Educational Attainment, School enrollment for all the counties in the state of New York from 2010-2015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Tutorials: </a:t>
            </a:r>
          </a:p>
          <a:p>
            <a:pPr marL="762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https://www.census.gov/data/what-is-data-census-gov/guidance-for-data-users/how-to-materials-for-using-data-census-gov.html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6EB85-AF8A-D11E-546D-CA515904CD3B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4360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8F45D-70E0-A973-E4FA-6EF463E58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300"/>
              <a:t>The American Community Survey</a:t>
            </a:r>
            <a:br>
              <a:rPr lang="en-US" sz="5300"/>
            </a:br>
            <a:br>
              <a:rPr lang="en-US" sz="5300"/>
            </a:br>
            <a:r>
              <a:rPr lang="en-US" sz="5300"/>
              <a:t>ACS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FB0AA-2348-8C02-BD52-B4E909402A83}"/>
              </a:ext>
            </a:extLst>
          </p:cNvPr>
          <p:cNvSpPr txBox="1"/>
          <p:nvPr/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rtlCol="0" anchor="t" anchorCtr="0">
            <a:normAutofit/>
          </a:bodyPr>
          <a:lstStyle/>
          <a:p>
            <a:pPr marL="457200" indent="-381000" algn="ctr">
              <a:spcAft>
                <a:spcPts val="600"/>
              </a:spcAft>
              <a:buClr>
                <a:schemeClr val="dk2"/>
              </a:buClr>
              <a:buSzPts val="3700"/>
            </a:pPr>
            <a:r>
              <a:rPr lang="en-US" sz="3700" b="0" i="0" u="none" strike="noStrike" cap="none">
                <a:solidFill>
                  <a:schemeClr val="dk2"/>
                </a:solidFill>
              </a:rPr>
              <a:t>American Community Survey</a:t>
            </a:r>
          </a:p>
        </p:txBody>
      </p:sp>
    </p:spTree>
    <p:extLst>
      <p:ext uri="{BB962C8B-B14F-4D97-AF65-F5344CB8AC3E}">
        <p14:creationId xmlns:p14="http://schemas.microsoft.com/office/powerpoint/2010/main" val="76759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B68491-C060-ABD2-C660-CF2006A2B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04" y="2214937"/>
            <a:ext cx="11571900" cy="4767470"/>
          </a:xfrm>
        </p:spPr>
        <p:txBody>
          <a:bodyPr>
            <a:normAutofit/>
          </a:bodyPr>
          <a:lstStyle/>
          <a:p>
            <a:r>
              <a:rPr lang="en-US" b="1" dirty="0"/>
              <a:t>What is it? </a:t>
            </a:r>
          </a:p>
          <a:p>
            <a:pPr marL="114300" indent="0">
              <a:buNone/>
            </a:pP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How often is done? 	</a:t>
            </a:r>
          </a:p>
          <a:p>
            <a:pPr marL="114300" indent="0">
              <a:buNone/>
            </a:pPr>
            <a:r>
              <a:rPr lang="en-US" b="1" dirty="0"/>
              <a:t>		</a:t>
            </a:r>
            <a:endParaRPr lang="en-US" dirty="0"/>
          </a:p>
          <a:p>
            <a:r>
              <a:rPr lang="en-US" b="1" dirty="0"/>
              <a:t>How often is it released?</a:t>
            </a:r>
          </a:p>
          <a:p>
            <a:pPr marL="114300" indent="0">
              <a:buNone/>
            </a:pPr>
            <a:r>
              <a:rPr lang="en-US" b="1" dirty="0"/>
              <a:t>		</a:t>
            </a:r>
            <a:endParaRPr lang="en-US" dirty="0"/>
          </a:p>
          <a:p>
            <a:r>
              <a:rPr lang="en-US" b="1" dirty="0"/>
              <a:t>Where is it collected?</a:t>
            </a:r>
            <a:r>
              <a:rPr lang="en-US" dirty="0"/>
              <a:t>	</a:t>
            </a:r>
          </a:p>
          <a:p>
            <a:pPr marL="114300" indent="0">
              <a:buNone/>
            </a:pPr>
            <a:r>
              <a:rPr lang="en-US" dirty="0"/>
              <a:t>		</a:t>
            </a:r>
          </a:p>
          <a:p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Who collects and summarizes it?		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AAD7F-A13C-CDB5-482C-2AE48024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American Community Survey (ACS)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ECC79-D3E8-220F-ED7E-39ED5FB8B9C6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D2211-E127-8D05-2D82-E2EF7748E222}"/>
              </a:ext>
            </a:extLst>
          </p:cNvPr>
          <p:cNvSpPr txBox="1"/>
          <p:nvPr/>
        </p:nvSpPr>
        <p:spPr>
          <a:xfrm>
            <a:off x="158496" y="6575939"/>
            <a:ext cx="1220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(2017). 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</a:rPr>
              <a:t>American Community Survey Information Guide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Retrieved from [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https://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/content/dam/Census/programs-surveys/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/about/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ACS_Information_Guide.pdf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E7EFC-561F-FBD5-F241-04BD26089293}"/>
              </a:ext>
            </a:extLst>
          </p:cNvPr>
          <p:cNvSpPr txBox="1"/>
          <p:nvPr/>
        </p:nvSpPr>
        <p:spPr>
          <a:xfrm>
            <a:off x="6008370" y="2362563"/>
            <a:ext cx="618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Ongoing continuous survey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9A863B-9D7D-F2C5-B6C6-02CCDC5D2F41}"/>
              </a:ext>
            </a:extLst>
          </p:cNvPr>
          <p:cNvSpPr txBox="1"/>
          <p:nvPr/>
        </p:nvSpPr>
        <p:spPr>
          <a:xfrm>
            <a:off x="6008370" y="3316143"/>
            <a:ext cx="618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Yearly, but daily collection, since 2001.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8BB83-73B0-5B20-B778-A86206D9DDFF}"/>
              </a:ext>
            </a:extLst>
          </p:cNvPr>
          <p:cNvSpPr txBox="1"/>
          <p:nvPr/>
        </p:nvSpPr>
        <p:spPr>
          <a:xfrm>
            <a:off x="6008370" y="4269723"/>
            <a:ext cx="618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They yearly release last year’s pooled data.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CED11-AAAB-A44A-C2C9-8A492AB2C591}"/>
              </a:ext>
            </a:extLst>
          </p:cNvPr>
          <p:cNvSpPr txBox="1"/>
          <p:nvPr/>
        </p:nvSpPr>
        <p:spPr>
          <a:xfrm>
            <a:off x="6008370" y="5253027"/>
            <a:ext cx="618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Nationwide. Participation is mandatory.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D045A-184C-F01E-06BE-F0CF78AFC363}"/>
              </a:ext>
            </a:extLst>
          </p:cNvPr>
          <p:cNvSpPr txBox="1"/>
          <p:nvPr/>
        </p:nvSpPr>
        <p:spPr>
          <a:xfrm>
            <a:off x="6008370" y="6102530"/>
            <a:ext cx="618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Census Bureau</a:t>
            </a:r>
          </a:p>
        </p:txBody>
      </p:sp>
    </p:spTree>
    <p:extLst>
      <p:ext uri="{BB962C8B-B14F-4D97-AF65-F5344CB8AC3E}">
        <p14:creationId xmlns:p14="http://schemas.microsoft.com/office/powerpoint/2010/main" val="41630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B68491-C060-ABD2-C660-CF2006A2B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604" y="2214937"/>
            <a:ext cx="11571900" cy="4767470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does it collect?		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they collect it?				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big is their sample?			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Who uses this data?				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●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do they collect it? 				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AAD7F-A13C-CDB5-482C-2AE48024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American Community Survey (ACS)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ECC79-D3E8-220F-ED7E-39ED5FB8B9C6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D2211-E127-8D05-2D82-E2EF7748E222}"/>
              </a:ext>
            </a:extLst>
          </p:cNvPr>
          <p:cNvSpPr txBox="1"/>
          <p:nvPr/>
        </p:nvSpPr>
        <p:spPr>
          <a:xfrm>
            <a:off x="158496" y="6575939"/>
            <a:ext cx="1220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(2017). 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</a:rPr>
              <a:t>American Community Survey Information Guide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Retrieved from [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https://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/content/dam/Census/programs-surveys/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/about/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ACS_Information_Guide.pdf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A9896-416D-0CB5-34C9-CE2249F413CC}"/>
              </a:ext>
            </a:extLst>
          </p:cNvPr>
          <p:cNvSpPr txBox="1"/>
          <p:nvPr/>
        </p:nvSpPr>
        <p:spPr>
          <a:xfrm>
            <a:off x="6008370" y="2214937"/>
            <a:ext cx="618363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Social, economic, housing, and demographic information.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758F3-CE2C-F44D-91D3-AA5D7C60112B}"/>
              </a:ext>
            </a:extLst>
          </p:cNvPr>
          <p:cNvSpPr txBox="1"/>
          <p:nvPr/>
        </p:nvSpPr>
        <p:spPr>
          <a:xfrm>
            <a:off x="6008370" y="3033827"/>
            <a:ext cx="618363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Both online and on paper, invitation to 1/38 households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5D54F-FBFD-173B-7249-A753461995EC}"/>
              </a:ext>
            </a:extLst>
          </p:cNvPr>
          <p:cNvSpPr txBox="1"/>
          <p:nvPr/>
        </p:nvSpPr>
        <p:spPr>
          <a:xfrm>
            <a:off x="6008370" y="3803548"/>
            <a:ext cx="6183630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Annual 3.5 million households selected by address of areas with at least 65 000 people.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578B5B-AFD2-78FC-B70E-99346A93CCF2}"/>
              </a:ext>
            </a:extLst>
          </p:cNvPr>
          <p:cNvSpPr txBox="1"/>
          <p:nvPr/>
        </p:nvSpPr>
        <p:spPr>
          <a:xfrm>
            <a:off x="6008370" y="4797376"/>
            <a:ext cx="618363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Public officials, planners, entrepreneurs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44C48-FD89-AE40-3822-85E4E754D19D}"/>
              </a:ext>
            </a:extLst>
          </p:cNvPr>
          <p:cNvSpPr txBox="1"/>
          <p:nvPr/>
        </p:nvSpPr>
        <p:spPr>
          <a:xfrm>
            <a:off x="6008370" y="5703073"/>
            <a:ext cx="618363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 the federal budget yearly</a:t>
            </a:r>
          </a:p>
        </p:txBody>
      </p:sp>
    </p:spTree>
    <p:extLst>
      <p:ext uri="{BB962C8B-B14F-4D97-AF65-F5344CB8AC3E}">
        <p14:creationId xmlns:p14="http://schemas.microsoft.com/office/powerpoint/2010/main" val="23275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BB0C79-4D5C-0287-465F-40D4305EEF3A}"/>
              </a:ext>
            </a:extLst>
          </p:cNvPr>
          <p:cNvSpPr txBox="1"/>
          <p:nvPr/>
        </p:nvSpPr>
        <p:spPr>
          <a:xfrm>
            <a:off x="85344" y="5566068"/>
            <a:ext cx="4020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(2020). 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</a:rPr>
              <a:t>Understanding and using American Community Survey data: What all data users need to know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U.S. Census Bureau.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[https://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/content/dam/Census/library/publications/2020/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/acs_general_handbook_2020.pdf]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6241A-188F-EFDA-423C-20F5A865E0D7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What is the American Community Survey (ACS)?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53858D-0E27-B897-C399-2372CBE36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34" y="1549464"/>
            <a:ext cx="7772400" cy="4192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C1898E-E5CC-8CDF-E807-AFC01C5E34BC}"/>
              </a:ext>
            </a:extLst>
          </p:cNvPr>
          <p:cNvSpPr txBox="1"/>
          <p:nvPr/>
        </p:nvSpPr>
        <p:spPr>
          <a:xfrm>
            <a:off x="442913" y="559289"/>
            <a:ext cx="6097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does it collect?	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74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D6668-EF2D-6DC9-6C80-93F948131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91"/>
          <a:stretch/>
        </p:blipFill>
        <p:spPr>
          <a:xfrm>
            <a:off x="1977888" y="432452"/>
            <a:ext cx="8060634" cy="5993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74EE9-DE7D-F2F3-BF66-D7C71B883C73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B8F5E-F7E7-7A61-4D86-6D700A678763}"/>
              </a:ext>
            </a:extLst>
          </p:cNvPr>
          <p:cNvSpPr txBox="1"/>
          <p:nvPr/>
        </p:nvSpPr>
        <p:spPr>
          <a:xfrm>
            <a:off x="158496" y="6575939"/>
            <a:ext cx="1220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(2017). 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</a:rPr>
              <a:t>American Community Survey Information Guide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Retrieved from [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https://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/content/dam/Census/programs-surveys/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/about/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ACS_Information_Guide.pdf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697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54BC33-54C1-A6AE-971C-18DCFA797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226943"/>
            <a:ext cx="8929313" cy="6404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F9ABD-FBD2-C9C9-ECF9-8FE308E8E92A}"/>
              </a:ext>
            </a:extLst>
          </p:cNvPr>
          <p:cNvSpPr txBox="1"/>
          <p:nvPr/>
        </p:nvSpPr>
        <p:spPr>
          <a:xfrm>
            <a:off x="158496" y="6575939"/>
            <a:ext cx="1220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</a:rPr>
              <a:t>U.S. Census Bureau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(2017). </a:t>
            </a:r>
            <a:r>
              <a:rPr lang="en-US" sz="1200" b="0" i="1" u="none" strike="noStrike" dirty="0">
                <a:solidFill>
                  <a:srgbClr val="000000"/>
                </a:solidFill>
                <a:effectLst/>
              </a:rPr>
              <a:t>American Community Survey Information Guide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Retrieved from [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https://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www.census.gov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/content/dam/Census/programs-surveys/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/about/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ACS_Information_Guide.pdf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2AB40-1249-147A-B1DC-FCE0B99B6B67}"/>
              </a:ext>
            </a:extLst>
          </p:cNvPr>
          <p:cNvSpPr txBox="1"/>
          <p:nvPr/>
        </p:nvSpPr>
        <p:spPr>
          <a:xfrm>
            <a:off x="7823479" y="0"/>
            <a:ext cx="436852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American Community Survey</a:t>
            </a:r>
          </a:p>
        </p:txBody>
      </p:sp>
    </p:spTree>
    <p:extLst>
      <p:ext uri="{BB962C8B-B14F-4D97-AF65-F5344CB8AC3E}">
        <p14:creationId xmlns:p14="http://schemas.microsoft.com/office/powerpoint/2010/main" val="293517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2087</Words>
  <Application>Microsoft Macintosh PowerPoint</Application>
  <PresentationFormat>Widescreen</PresentationFormat>
  <Paragraphs>314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-webkit-standard</vt:lpstr>
      <vt:lpstr>Aptos</vt:lpstr>
      <vt:lpstr>Arial</vt:lpstr>
      <vt:lpstr>Cabrito Sans</vt:lpstr>
      <vt:lpstr>Cabrito Sans Subset</vt:lpstr>
      <vt:lpstr>Calibri</vt:lpstr>
      <vt:lpstr>Gotham</vt:lpstr>
      <vt:lpstr>Helvetica Neue</vt:lpstr>
      <vt:lpstr>LucidaSans</vt:lpstr>
      <vt:lpstr>Times</vt:lpstr>
      <vt:lpstr>Wingdings</vt:lpstr>
      <vt:lpstr>Simple Light</vt:lpstr>
      <vt:lpstr>Data extraction through Online Platforms</vt:lpstr>
      <vt:lpstr>Who’s teaching today?</vt:lpstr>
      <vt:lpstr>Agenda</vt:lpstr>
      <vt:lpstr>The American Community Survey  ACS</vt:lpstr>
      <vt:lpstr>American Community Survey (ACS)</vt:lpstr>
      <vt:lpstr>American Community Survey (ACS)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recommendations</vt:lpstr>
      <vt:lpstr>Questions?</vt:lpstr>
      <vt:lpstr>Online Platforms to Obtain ACS and Census Data</vt:lpstr>
      <vt:lpstr>Online Platforms</vt:lpstr>
      <vt:lpstr>Data.Census.Gov</vt:lpstr>
      <vt:lpstr>Other tools for extracting data from data.census.gov</vt:lpstr>
      <vt:lpstr>Other Advanced Tools from data.census.gov</vt:lpstr>
      <vt:lpstr>Data Extraction</vt:lpstr>
      <vt:lpstr>Data.census.gov</vt:lpstr>
      <vt:lpstr>Questions?</vt:lpstr>
      <vt:lpstr>PowerPoint Presentation</vt:lpstr>
      <vt:lpstr>Online Platforms</vt:lpstr>
      <vt:lpstr>IPUMS</vt:lpstr>
      <vt:lpstr>PowerPoint Presentation</vt:lpstr>
      <vt:lpstr>IPUM variables</vt:lpstr>
      <vt:lpstr>SAMPLE WEIGHTS</vt:lpstr>
      <vt:lpstr>Data Extraction</vt:lpstr>
      <vt:lpstr>IPUMS</vt:lpstr>
      <vt:lpstr>Questions?</vt:lpstr>
      <vt:lpstr>IPUMS</vt:lpstr>
      <vt:lpstr>Evaluation</vt:lpstr>
      <vt:lpstr>CCSS Other Resources</vt:lpstr>
      <vt:lpstr>CCSS Other Resources</vt:lpstr>
      <vt:lpstr>Sources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Community Survey(ACS)  Data extraction through Online Platforms(IPums, data.census.gov)</dc:title>
  <dc:creator>Jacob R Grippin</dc:creator>
  <cp:lastModifiedBy>Jacob R Grippin</cp:lastModifiedBy>
  <cp:revision>35</cp:revision>
  <dcterms:created xsi:type="dcterms:W3CDTF">2022-12-28T22:20:09Z</dcterms:created>
  <dcterms:modified xsi:type="dcterms:W3CDTF">2024-09-06T20:43:43Z</dcterms:modified>
</cp:coreProperties>
</file>